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75" r:id="rId2"/>
    <p:sldId id="276" r:id="rId3"/>
    <p:sldId id="277" r:id="rId4"/>
    <p:sldId id="273" r:id="rId5"/>
    <p:sldId id="260" r:id="rId6"/>
    <p:sldId id="270" r:id="rId7"/>
    <p:sldId id="261" r:id="rId8"/>
    <p:sldId id="269" r:id="rId9"/>
    <p:sldId id="274" r:id="rId10"/>
    <p:sldId id="278" r:id="rId11"/>
    <p:sldId id="265" r:id="rId12"/>
    <p:sldId id="279" r:id="rId13"/>
    <p:sldId id="262" r:id="rId14"/>
    <p:sldId id="263" r:id="rId15"/>
    <p:sldId id="266" r:id="rId16"/>
    <p:sldId id="267" r:id="rId17"/>
    <p:sldId id="268" r:id="rId18"/>
    <p:sldId id="272" r:id="rId19"/>
    <p:sldId id="280" r:id="rId20"/>
    <p:sldId id="281" r:id="rId21"/>
    <p:sldId id="257" r:id="rId22"/>
    <p:sldId id="282" r:id="rId23"/>
    <p:sldId id="283" r:id="rId24"/>
    <p:sldId id="284" r:id="rId25"/>
    <p:sldId id="285" r:id="rId2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20648" autoAdjust="0"/>
    <p:restoredTop sz="94665" autoAdjust="0"/>
  </p:normalViewPr>
  <p:slideViewPr>
    <p:cSldViewPr>
      <p:cViewPr>
        <p:scale>
          <a:sx n="51" d="100"/>
          <a:sy n="51" d="100"/>
        </p:scale>
        <p:origin x="-71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03C90-80CB-427B-A809-B0785ADEF8A6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74A03D-226B-41EC-914A-23DEFCFF12F7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4A03D-226B-41EC-914A-23DEFCFF12F7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7" name="Sottotito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30" name="Segnaposto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taglia e arrotonda singolo angolo rettangolo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olo rettangolo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10" name="Figura a mano libera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igura a mano libera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a a mano libera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igura a mano libera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Segnaposto titolo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0" name="Segnaposto testo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51C965-042C-4235-AFED-4E628DA03879}" type="datetimeFigureOut">
              <a:rPr lang="it-IT" smtClean="0"/>
              <a:pPr/>
              <a:t>07/09/2026</a:t>
            </a:fld>
            <a:endParaRPr lang="it-IT"/>
          </a:p>
        </p:txBody>
      </p:sp>
      <p:sp>
        <p:nvSpPr>
          <p:cNvPr id="22" name="Segnaposto piè di pagina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758BAC-8A9B-4975-A971-47A089489912}" type="slidenum">
              <a:rPr lang="it-IT" smtClean="0"/>
              <a:pPr/>
              <a:t>‹N›</a:t>
            </a:fld>
            <a:endParaRPr lang="it-IT"/>
          </a:p>
        </p:txBody>
      </p:sp>
      <p:grpSp>
        <p:nvGrpSpPr>
          <p:cNvPr id="2" name="Gruppo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igura a mano liber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igura a mano liber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Percorso preparatorio della visita Pastorale compiuto dal Consiglio Pastorale</a:t>
            </a:r>
            <a:endParaRPr lang="it-IT" sz="3200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sz="2200" dirty="0" smtClean="0"/>
              <a:t>1 Incontro  per definire elenco realtà civili presenti nel territorio che il Vescovo potrà incontrare</a:t>
            </a:r>
          </a:p>
          <a:p>
            <a:r>
              <a:rPr lang="it-IT" sz="2200" dirty="0" smtClean="0"/>
              <a:t>2  Incontro per nominare una segreteria del Consiglio che prepari gli incontri con un rappresentante ogni parrocchia e suddivisione delle realtà ecclesiali  e Civili (Associazioni di Volontariato, Culturali, Sportive, cooperative o Aziende, Amministratori  e Politici, gruppi di servizio pubblico) per un totale di 47 </a:t>
            </a:r>
          </a:p>
          <a:p>
            <a:r>
              <a:rPr lang="it-IT" sz="2200" dirty="0" smtClean="0"/>
              <a:t>3 Incontro per  Preparazione inviti   suddivisi  per realtà</a:t>
            </a:r>
          </a:p>
          <a:p>
            <a:pPr>
              <a:buNone/>
            </a:pPr>
            <a:r>
              <a:rPr lang="it-IT" sz="2200" dirty="0" smtClean="0"/>
              <a:t>        Per un totale di 17 tipologie di invito  e definizione del programma </a:t>
            </a:r>
          </a:p>
          <a:p>
            <a:r>
              <a:rPr lang="it-IT" sz="2200" dirty="0" smtClean="0"/>
              <a:t>4 Il programma è stato accettato dal Vescovo  per cui si è proceduto nella suddivisione delle lettere Invito per ogni paese formante l’unità Pastorale  </a:t>
            </a:r>
          </a:p>
          <a:p>
            <a:r>
              <a:rPr lang="it-IT" sz="2200" dirty="0" smtClean="0"/>
              <a:t>5 Verifica delle risposte alle lettere invito  e  proposte  per coordinatori o moderatori degli incontri</a:t>
            </a:r>
          </a:p>
          <a:p>
            <a:r>
              <a:rPr lang="it-IT" sz="2200" dirty="0" smtClean="0"/>
              <a:t>6  Proposta   lettere  di programmazione incontro  e suddivisione  per le varie realtà  </a:t>
            </a:r>
          </a:p>
          <a:p>
            <a:r>
              <a:rPr lang="it-IT" sz="2200" dirty="0" smtClean="0"/>
              <a:t>7  Verifica e messa a punto dei vari incontri del programma     </a:t>
            </a:r>
          </a:p>
          <a:p>
            <a:pPr>
              <a:buNone/>
            </a:pPr>
            <a:r>
              <a:rPr lang="it-IT" sz="2200" dirty="0" smtClean="0"/>
              <a:t>      </a:t>
            </a:r>
          </a:p>
          <a:p>
            <a:pPr>
              <a:buNone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Primo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smtClean="0"/>
              <a:t> Definire elenco realtà presenti nel territorio che il Vescovo potrà incontrare</a:t>
            </a:r>
          </a:p>
          <a:p>
            <a:pPr lvl="2"/>
            <a:r>
              <a:rPr lang="it-IT" dirty="0" smtClean="0"/>
              <a:t>Gruppi Ecclesiali</a:t>
            </a:r>
          </a:p>
          <a:p>
            <a:pPr lvl="2"/>
            <a:r>
              <a:rPr lang="it-IT" dirty="0" smtClean="0"/>
              <a:t>Realtà Civili  Associative ( Associazioni di Volontariato, Sportive, Culturali</a:t>
            </a:r>
          </a:p>
          <a:p>
            <a:pPr lvl="2"/>
            <a:r>
              <a:rPr lang="it-IT" dirty="0" smtClean="0"/>
              <a:t>Realtà  Civili  mondo del lavoro</a:t>
            </a:r>
          </a:p>
          <a:p>
            <a:pPr lvl="2"/>
            <a:r>
              <a:rPr lang="it-IT" dirty="0" smtClean="0"/>
              <a:t>Realtà Civili Politiche</a:t>
            </a:r>
          </a:p>
          <a:p>
            <a:pPr lvl="2"/>
            <a:r>
              <a:rPr lang="it-IT" dirty="0" smtClean="0"/>
              <a:t>Ammalati</a:t>
            </a:r>
          </a:p>
          <a:p>
            <a:pPr lvl="2"/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Secondo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smtClean="0"/>
              <a:t>Incontro per nominare una segreteria del Consiglio che prepari gli incontri con un rappresentante ogni parrocchia </a:t>
            </a:r>
          </a:p>
          <a:p>
            <a:r>
              <a:rPr lang="it-IT" sz="2800" dirty="0" smtClean="0"/>
              <a:t>Individuazione e Suddivisione delle realtà ecclesiali  e Civili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Gruppi Ecclesiali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err="1" smtClean="0"/>
              <a:t>Agesci</a:t>
            </a:r>
            <a:r>
              <a:rPr lang="it-IT" dirty="0" smtClean="0"/>
              <a:t>  Comunità Capi e Clan</a:t>
            </a:r>
          </a:p>
          <a:p>
            <a:r>
              <a:rPr lang="it-IT" dirty="0" smtClean="0"/>
              <a:t>Compagnia della Madonna</a:t>
            </a:r>
          </a:p>
          <a:p>
            <a:r>
              <a:rPr lang="it-IT" dirty="0" smtClean="0"/>
              <a:t>Cori</a:t>
            </a:r>
          </a:p>
          <a:p>
            <a:r>
              <a:rPr lang="it-IT" dirty="0" smtClean="0"/>
              <a:t>Catechisti  e responsabili oratori</a:t>
            </a:r>
          </a:p>
          <a:p>
            <a:r>
              <a:rPr lang="it-IT" dirty="0" smtClean="0"/>
              <a:t>Bambini Catechismo, Lupetti e Scout</a:t>
            </a:r>
          </a:p>
          <a:p>
            <a:endParaRPr lang="it-IT" dirty="0" smtClean="0"/>
          </a:p>
          <a:p>
            <a:r>
              <a:rPr lang="it-IT" dirty="0" smtClean="0"/>
              <a:t>Totale 5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Associazioni di Volontariato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Pro Loco ( </a:t>
            </a:r>
            <a:r>
              <a:rPr lang="it-IT" dirty="0" err="1" smtClean="0"/>
              <a:t>Mesola</a:t>
            </a:r>
            <a:r>
              <a:rPr lang="it-IT" dirty="0" smtClean="0"/>
              <a:t> 2, Bosco </a:t>
            </a:r>
            <a:r>
              <a:rPr lang="it-IT" dirty="0" err="1" smtClean="0"/>
              <a:t>Mesola</a:t>
            </a:r>
            <a:r>
              <a:rPr lang="it-IT" dirty="0" smtClean="0"/>
              <a:t>, Ariano)(Comitato festeggiamenti Monticelli)</a:t>
            </a:r>
          </a:p>
          <a:p>
            <a:r>
              <a:rPr lang="it-IT" dirty="0" err="1" smtClean="0"/>
              <a:t>Ass.Il</a:t>
            </a:r>
            <a:r>
              <a:rPr lang="it-IT" dirty="0" smtClean="0"/>
              <a:t> Castello (</a:t>
            </a:r>
            <a:r>
              <a:rPr lang="it-IT" dirty="0" err="1" smtClean="0"/>
              <a:t>Mesola</a:t>
            </a:r>
            <a:r>
              <a:rPr lang="it-IT" dirty="0" smtClean="0"/>
              <a:t>)</a:t>
            </a:r>
          </a:p>
          <a:p>
            <a:r>
              <a:rPr lang="it-IT" dirty="0" smtClean="0"/>
              <a:t>Volontari Bosco( </a:t>
            </a:r>
            <a:r>
              <a:rPr lang="it-IT" dirty="0" err="1" smtClean="0"/>
              <a:t>Bosco</a:t>
            </a:r>
            <a:r>
              <a:rPr lang="it-IT" dirty="0" smtClean="0"/>
              <a:t>)</a:t>
            </a:r>
          </a:p>
          <a:p>
            <a:r>
              <a:rPr lang="it-IT" dirty="0" smtClean="0"/>
              <a:t>Bosco C’è ( tipo pro loco)</a:t>
            </a:r>
          </a:p>
          <a:p>
            <a:r>
              <a:rPr lang="it-IT" dirty="0" smtClean="0"/>
              <a:t>AVIS</a:t>
            </a:r>
          </a:p>
          <a:p>
            <a:r>
              <a:rPr lang="it-IT" dirty="0" smtClean="0"/>
              <a:t>I gatti del castello</a:t>
            </a:r>
          </a:p>
          <a:p>
            <a:r>
              <a:rPr lang="it-IT" dirty="0" smtClean="0"/>
              <a:t>Associazione carabinieri </a:t>
            </a:r>
          </a:p>
          <a:p>
            <a:r>
              <a:rPr lang="it-IT" dirty="0" err="1" smtClean="0"/>
              <a:t>Lions</a:t>
            </a:r>
            <a:endParaRPr lang="it-IT" dirty="0" smtClean="0"/>
          </a:p>
          <a:p>
            <a:pPr>
              <a:buNone/>
            </a:pPr>
            <a:r>
              <a:rPr lang="it-IT" dirty="0" smtClean="0"/>
              <a:t>Totale 12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Associazioni Sportive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FC </a:t>
            </a:r>
            <a:r>
              <a:rPr lang="it-IT" dirty="0" err="1" smtClean="0"/>
              <a:t>Mesola</a:t>
            </a:r>
            <a:r>
              <a:rPr lang="it-IT" dirty="0" smtClean="0"/>
              <a:t> ( </a:t>
            </a:r>
            <a:r>
              <a:rPr lang="it-IT" dirty="0" err="1" smtClean="0"/>
              <a:t>Mesola</a:t>
            </a:r>
            <a:r>
              <a:rPr lang="it-IT" dirty="0" smtClean="0"/>
              <a:t>)</a:t>
            </a:r>
          </a:p>
          <a:p>
            <a:r>
              <a:rPr lang="it-IT" dirty="0" smtClean="0"/>
              <a:t>Atletico Delta ( Bosco)</a:t>
            </a:r>
          </a:p>
          <a:p>
            <a:r>
              <a:rPr lang="it-IT" dirty="0" smtClean="0"/>
              <a:t>Judo (Bosco)</a:t>
            </a:r>
          </a:p>
          <a:p>
            <a:r>
              <a:rPr lang="it-IT" dirty="0" smtClean="0"/>
              <a:t>Corsi ginnastica (Bosco)</a:t>
            </a:r>
          </a:p>
          <a:p>
            <a:r>
              <a:rPr lang="it-IT" dirty="0" smtClean="0"/>
              <a:t>Tennis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err="1" smtClean="0"/>
              <a:t>Asd</a:t>
            </a:r>
            <a:r>
              <a:rPr lang="it-IT" dirty="0" smtClean="0"/>
              <a:t> Monticelli palestra officine muscolari</a:t>
            </a:r>
          </a:p>
          <a:p>
            <a:pPr>
              <a:buNone/>
            </a:pPr>
            <a:r>
              <a:rPr lang="it-IT" dirty="0" smtClean="0"/>
              <a:t>Totale  6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Ass. Culturali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Gruppo artistico culturale Bosco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Gruppo Mappe di Comunità Bosco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Palio Ariano</a:t>
            </a:r>
          </a:p>
          <a:p>
            <a:r>
              <a:rPr lang="it-IT" dirty="0" smtClean="0"/>
              <a:t>Banda Musicale  G Verdi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Compagnia Dialettale </a:t>
            </a:r>
            <a:r>
              <a:rPr lang="it-IT" dirty="0" err="1" smtClean="0"/>
              <a:t>Strapaes</a:t>
            </a:r>
            <a:endParaRPr lang="it-IT" dirty="0" smtClean="0"/>
          </a:p>
          <a:p>
            <a:r>
              <a:rPr lang="it-IT" dirty="0" smtClean="0"/>
              <a:t>Compagnia teatrale </a:t>
            </a:r>
            <a:r>
              <a:rPr lang="it-IT" dirty="0" err="1" smtClean="0"/>
              <a:t>teatriband</a:t>
            </a:r>
            <a:endParaRPr lang="it-IT" dirty="0" smtClean="0"/>
          </a:p>
          <a:p>
            <a:r>
              <a:rPr lang="it-IT" dirty="0" smtClean="0"/>
              <a:t>Gruppi La </a:t>
            </a:r>
            <a:r>
              <a:rPr lang="it-IT" dirty="0" err="1" smtClean="0"/>
              <a:t>Vecia</a:t>
            </a:r>
            <a:r>
              <a:rPr lang="it-IT" dirty="0" smtClean="0"/>
              <a:t> di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Gruppo La </a:t>
            </a:r>
            <a:r>
              <a:rPr lang="it-IT" dirty="0" err="1" smtClean="0"/>
              <a:t>Vecia</a:t>
            </a:r>
            <a:r>
              <a:rPr lang="it-IT" dirty="0" smtClean="0"/>
              <a:t> di </a:t>
            </a:r>
            <a:r>
              <a:rPr lang="it-IT" dirty="0" err="1" smtClean="0"/>
              <a:t>Albaraz</a:t>
            </a:r>
            <a:endParaRPr lang="it-IT" dirty="0" smtClean="0"/>
          </a:p>
          <a:p>
            <a:r>
              <a:rPr lang="it-IT" dirty="0" smtClean="0"/>
              <a:t>Gruppo la </a:t>
            </a:r>
            <a:r>
              <a:rPr lang="it-IT" dirty="0" err="1" smtClean="0"/>
              <a:t>vecia</a:t>
            </a:r>
            <a:r>
              <a:rPr lang="it-IT" dirty="0" smtClean="0"/>
              <a:t> Monticelli</a:t>
            </a:r>
          </a:p>
          <a:p>
            <a:r>
              <a:rPr lang="it-IT" dirty="0" smtClean="0"/>
              <a:t>Gruppo  Trattoristi </a:t>
            </a:r>
            <a:r>
              <a:rPr lang="it-IT" dirty="0" err="1" smtClean="0"/>
              <a:t>Mesolani</a:t>
            </a:r>
            <a:endParaRPr lang="it-IT" dirty="0" smtClean="0"/>
          </a:p>
          <a:p>
            <a:endParaRPr lang="it-IT" dirty="0" smtClean="0"/>
          </a:p>
          <a:p>
            <a:pPr>
              <a:buNone/>
            </a:pPr>
            <a:r>
              <a:rPr lang="it-IT" dirty="0" smtClean="0"/>
              <a:t>Totale  10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Realtà con  incontri specifici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Sindaco e consiglio comunale e frazionali aperto alla cittadinanza </a:t>
            </a:r>
            <a:r>
              <a:rPr lang="it-IT" dirty="0" err="1" smtClean="0"/>
              <a:t>Mesola</a:t>
            </a:r>
            <a:r>
              <a:rPr lang="it-IT" dirty="0" smtClean="0"/>
              <a:t> (Protezione civile con invito proprio)</a:t>
            </a:r>
          </a:p>
          <a:p>
            <a:r>
              <a:rPr lang="it-IT" dirty="0" smtClean="0"/>
              <a:t>Carabinieri </a:t>
            </a:r>
            <a:r>
              <a:rPr lang="it-IT" dirty="0" err="1" smtClean="0"/>
              <a:t>Mesola</a:t>
            </a:r>
            <a:r>
              <a:rPr lang="it-IT" dirty="0" smtClean="0"/>
              <a:t> e Polizia Municipale (stesso invito x 2)</a:t>
            </a:r>
          </a:p>
          <a:p>
            <a:r>
              <a:rPr lang="it-IT" dirty="0" smtClean="0"/>
              <a:t>Scuola Pubblica</a:t>
            </a:r>
          </a:p>
          <a:p>
            <a:r>
              <a:rPr lang="it-IT" dirty="0" smtClean="0"/>
              <a:t>Associazione Scuola Materna (Bosco)</a:t>
            </a:r>
          </a:p>
          <a:p>
            <a:r>
              <a:rPr lang="it-IT" dirty="0" smtClean="0"/>
              <a:t>Associazione Scuola Materna ( Monticelli)</a:t>
            </a:r>
          </a:p>
          <a:p>
            <a:r>
              <a:rPr lang="it-IT" dirty="0" smtClean="0"/>
              <a:t>Casa Alloggio Bosco</a:t>
            </a:r>
          </a:p>
          <a:p>
            <a:r>
              <a:rPr lang="it-IT" dirty="0" smtClean="0"/>
              <a:t>Casa Famiglia ( Bosco)</a:t>
            </a:r>
          </a:p>
          <a:p>
            <a:r>
              <a:rPr lang="it-IT" dirty="0" smtClean="0"/>
              <a:t>Casa Famiglia ( </a:t>
            </a:r>
            <a:r>
              <a:rPr lang="it-IT" dirty="0" err="1" smtClean="0"/>
              <a:t>Massenzatica</a:t>
            </a:r>
            <a:r>
              <a:rPr lang="it-IT" dirty="0" smtClean="0"/>
              <a:t>)</a:t>
            </a:r>
          </a:p>
          <a:p>
            <a:r>
              <a:rPr lang="it-IT" dirty="0" smtClean="0"/>
              <a:t>Più Felici ( Bosco)</a:t>
            </a:r>
          </a:p>
          <a:p>
            <a:r>
              <a:rPr lang="it-IT" dirty="0" smtClean="0"/>
              <a:t>Casa </a:t>
            </a:r>
            <a:r>
              <a:rPr lang="it-IT" dirty="0" err="1" smtClean="0"/>
              <a:t>Mesola</a:t>
            </a:r>
            <a:r>
              <a:rPr lang="it-IT" dirty="0" smtClean="0"/>
              <a:t> (Bosco)</a:t>
            </a:r>
          </a:p>
          <a:p>
            <a:r>
              <a:rPr lang="it-IT" dirty="0" smtClean="0"/>
              <a:t>CUM ( </a:t>
            </a:r>
            <a:r>
              <a:rPr lang="it-IT" dirty="0" err="1" smtClean="0"/>
              <a:t>Massenzatica</a:t>
            </a:r>
            <a:r>
              <a:rPr lang="it-IT" dirty="0" smtClean="0"/>
              <a:t>)</a:t>
            </a:r>
          </a:p>
          <a:p>
            <a:r>
              <a:rPr lang="it-IT" dirty="0" smtClean="0"/>
              <a:t>Comunità Terapeutica Il timoniere</a:t>
            </a:r>
          </a:p>
          <a:p>
            <a:pPr>
              <a:buNone/>
            </a:pPr>
            <a:r>
              <a:rPr lang="it-IT" dirty="0" smtClean="0"/>
              <a:t>Totale 14</a:t>
            </a:r>
          </a:p>
          <a:p>
            <a:pPr>
              <a:buNone/>
            </a:pPr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Totali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Gruppi Ecclesiali  5</a:t>
            </a:r>
          </a:p>
          <a:p>
            <a:r>
              <a:rPr lang="it-IT" dirty="0" smtClean="0"/>
              <a:t>Associazioni di Volontariato 12</a:t>
            </a:r>
          </a:p>
          <a:p>
            <a:r>
              <a:rPr lang="it-IT" dirty="0" smtClean="0"/>
              <a:t>Associazioni sportive 6</a:t>
            </a:r>
          </a:p>
          <a:p>
            <a:r>
              <a:rPr lang="it-IT" dirty="0" smtClean="0"/>
              <a:t>Associazioni Culturali  10</a:t>
            </a:r>
          </a:p>
          <a:p>
            <a:r>
              <a:rPr lang="it-IT" dirty="0" err="1" smtClean="0"/>
              <a:t>Realta</a:t>
            </a:r>
            <a:r>
              <a:rPr lang="it-IT" dirty="0" smtClean="0"/>
              <a:t> civili con incontri specifici 14</a:t>
            </a:r>
          </a:p>
          <a:p>
            <a:endParaRPr lang="it-IT" dirty="0" smtClean="0"/>
          </a:p>
          <a:p>
            <a:r>
              <a:rPr lang="it-IT" dirty="0" smtClean="0"/>
              <a:t>Totale complessivo 47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Terzo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smtClean="0"/>
              <a:t>Definizione del programma  da proporre al Vescovo</a:t>
            </a:r>
          </a:p>
          <a:p>
            <a:r>
              <a:rPr lang="it-IT" sz="2800" dirty="0" smtClean="0"/>
              <a:t> Preparazione inviti   suddivisi  per realtà in attesa dell’approvazione del programma</a:t>
            </a:r>
          </a:p>
          <a:p>
            <a:pPr>
              <a:buNone/>
            </a:pPr>
            <a:r>
              <a:rPr lang="it-IT" sz="2800" dirty="0" smtClean="0"/>
              <a:t>        Per un totale di 17 tipologie di invito 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0" y="282851"/>
          <a:ext cx="9072594" cy="6597779"/>
        </p:xfrm>
        <a:graphic>
          <a:graphicData uri="http://schemas.openxmlformats.org/drawingml/2006/table">
            <a:tbl>
              <a:tblPr/>
              <a:tblGrid>
                <a:gridCol w="1357290"/>
                <a:gridCol w="2071702"/>
                <a:gridCol w="1500198"/>
                <a:gridCol w="1357322"/>
                <a:gridCol w="1357322"/>
                <a:gridCol w="1428760"/>
              </a:tblGrid>
              <a:tr h="71437">
                <a:tc>
                  <a:txBody>
                    <a:bodyPr/>
                    <a:lstStyle/>
                    <a:p>
                      <a:endParaRPr lang="it-IT" sz="800" dirty="0"/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800"/>
                    </a:p>
                  </a:txBody>
                  <a:tcPr marL="40244" marR="40244" marT="20122" marB="2012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800"/>
                    </a:p>
                  </a:txBody>
                  <a:tcPr marL="40244" marR="40244" marT="20122" marB="20122"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800"/>
                    </a:p>
                  </a:txBody>
                  <a:tcPr marL="40244" marR="40244" marT="20122" marB="20122"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800"/>
                    </a:p>
                  </a:txBody>
                  <a:tcPr marL="40244" marR="40244" marT="20122" marB="20122"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it-IT" sz="800"/>
                    </a:p>
                  </a:txBody>
                  <a:tcPr marL="40244" marR="40244" marT="20122" marB="20122"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4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000" b="1" dirty="0" err="1" smtClean="0">
                          <a:latin typeface="Calibri"/>
                          <a:ea typeface="Calibri"/>
                          <a:cs typeface="Times New Roman"/>
                        </a:rPr>
                        <a:t>Martedi</a:t>
                      </a:r>
                      <a:r>
                        <a:rPr lang="it-IT" sz="1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13</a:t>
                      </a:r>
                      <a:endParaRPr lang="it-IT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050" b="1" dirty="0" err="1" smtClean="0">
                          <a:latin typeface="Calibri"/>
                          <a:ea typeface="Calibri"/>
                          <a:cs typeface="Times New Roman"/>
                        </a:rPr>
                        <a:t>Mercoledi</a:t>
                      </a:r>
                      <a:r>
                        <a:rPr lang="it-IT" sz="1050" b="1" dirty="0" smtClean="0">
                          <a:latin typeface="Calibri"/>
                          <a:ea typeface="Calibri"/>
                          <a:cs typeface="Times New Roman"/>
                        </a:rPr>
                        <a:t> 14</a:t>
                      </a:r>
                      <a:endParaRPr lang="it-IT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050" b="1" dirty="0" err="1" smtClean="0">
                          <a:latin typeface="Calibri"/>
                          <a:ea typeface="Calibri"/>
                          <a:cs typeface="Times New Roman"/>
                        </a:rPr>
                        <a:t>Giovedi</a:t>
                      </a:r>
                      <a:r>
                        <a:rPr lang="it-IT" sz="1050" b="1" dirty="0" smtClean="0">
                          <a:latin typeface="Calibri"/>
                          <a:ea typeface="Calibri"/>
                          <a:cs typeface="Times New Roman"/>
                        </a:rPr>
                        <a:t> 15</a:t>
                      </a:r>
                      <a:endParaRPr lang="it-IT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050" b="1" dirty="0" err="1" smtClean="0">
                          <a:latin typeface="Calibri"/>
                          <a:ea typeface="Calibri"/>
                          <a:cs typeface="Times New Roman"/>
                        </a:rPr>
                        <a:t>Venerdi</a:t>
                      </a:r>
                      <a:r>
                        <a:rPr lang="it-IT" sz="1050" b="1" dirty="0" smtClean="0">
                          <a:latin typeface="Calibri"/>
                          <a:ea typeface="Calibri"/>
                          <a:cs typeface="Times New Roman"/>
                        </a:rPr>
                        <a:t> 16</a:t>
                      </a:r>
                      <a:endParaRPr lang="it-IT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050" b="1" dirty="0" smtClean="0">
                          <a:latin typeface="Calibri"/>
                          <a:ea typeface="Calibri"/>
                          <a:cs typeface="Times New Roman"/>
                        </a:rPr>
                        <a:t>Sabato17</a:t>
                      </a:r>
                      <a:endParaRPr lang="it-IT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050" b="1" dirty="0" smtClean="0">
                          <a:latin typeface="Calibri"/>
                          <a:ea typeface="Calibri"/>
                          <a:cs typeface="Times New Roman"/>
                        </a:rPr>
                        <a:t>Domenica 18</a:t>
                      </a:r>
                      <a:endParaRPr lang="it-IT" sz="10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81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Mattina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9,00 Incontro con Presbiteri e Diaconi.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11,30  Incontro con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Carabinieri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Mattina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9,00 Incontro con la scuola Pubblica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10,30  Visita scuola materna 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Monticelli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11,30 Visita scuola materna </a:t>
                      </a:r>
                      <a:endParaRPr lang="it-IT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Bosco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Mattina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9,00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Ammalati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 Monticelli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Ore 10,30 Cimitero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Bosco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11 Visita CASA ALLOGGIO Bosco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Mattina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9;00 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Cimitero Ariano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Ore 9,15 Ammalati Ariano e </a:t>
                      </a:r>
                      <a:r>
                        <a:rPr lang="it-IT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Massenzatica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10,30 Incontro con Coop. Timoniere e Comunità Terapeutica Santa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Giustina e </a:t>
                      </a:r>
                      <a:r>
                        <a:rPr lang="it-IT" sz="1100" dirty="0" err="1" smtClean="0">
                          <a:latin typeface="Calibri"/>
                          <a:ea typeface="Calibri"/>
                          <a:cs typeface="Times New Roman"/>
                        </a:rPr>
                        <a:t>Roverella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Mattina</a:t>
                      </a: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9,00 Ammaòlati Bosco Mesola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10 Incontro con gruppi e Ass. culturali in Teatro Bosco M.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11,30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Ass.più felici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 smtClean="0">
                          <a:latin typeface="Calibri"/>
                          <a:ea typeface="Calibri"/>
                          <a:cs typeface="Times New Roman"/>
                        </a:rPr>
                        <a:t>Mattina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0" dirty="0" smtClean="0">
                          <a:latin typeface="Calibri"/>
                          <a:ea typeface="Calibri"/>
                          <a:cs typeface="Times New Roman"/>
                        </a:rPr>
                        <a:t>Ore 9,00 Trattoristi </a:t>
                      </a:r>
                      <a:r>
                        <a:rPr lang="it-IT" sz="1100" b="0" dirty="0" err="1" smtClean="0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9,30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Saluto del Vescovo ai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 Lupetti, scout,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ragazzi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catechismo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Ore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10,15  Genitori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11,15  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S.  Messa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Conclusiva visita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Pastorale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5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Pranzo</a:t>
                      </a:r>
                      <a:r>
                        <a:rPr lang="it-IT" sz="1100" b="1" dirty="0" smtClean="0"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it-IT" sz="11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Canonica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Pranzo: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 Scuola Materna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Bosco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r>
                        <a:rPr lang="it-IT" sz="1100" dirty="0" err="1" smtClean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Pranzo:</a:t>
                      </a: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Casa Alloggio Bosco M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Pranzo:</a:t>
                      </a: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Comunità Terapeutica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Pranzo:</a:t>
                      </a: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Ass. più felici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Pranzo:</a:t>
                      </a: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Oratorio Mesola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7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Pomeriggio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15 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Cimiteri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Di </a:t>
                      </a:r>
                      <a:r>
                        <a:rPr lang="it-IT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 e Monticelli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Ore 16  Ammalati </a:t>
                      </a:r>
                      <a:r>
                        <a:rPr lang="it-IT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17,30  S. Messa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18,30 Incontro Comunità di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 e Compagnia della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Madonna  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Pomeriggio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15,30  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Ammalati Monticelli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17,30 S,Messa Monticelli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18,30 Incontro Comunità Monticelli e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Ass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, Scuola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Materna  e Genitori 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Pomeriggio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15 Ammalati </a:t>
                      </a:r>
                      <a:endParaRPr lang="it-IT" sz="11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Bosco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16 Incontro con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CASA MESOLA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17,30 S. Messa Bosco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18,30 Incontro con Comunità e Ass. Scuola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Materna e genitori 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Pomeriggio</a:t>
                      </a: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15 Incontro CUM nella sede di Massenzatica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16,30 Incontro Casa Famiglia Massenzatica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17,30 S. Messa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Ore 18,30 Incontro Comunità di Massenzatica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Pomeriggio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15 Caritas Ariano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16  Responsabili Oratori  e Catechisti ad Ariano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17,30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S.Messa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 Ariano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18,30 Incontro Comunità di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Ariano 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5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Cena</a:t>
                      </a: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  19,30  Oratorio Mesola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Cena :  </a:t>
                      </a: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Comunità Monticelli 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Cena: 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Comunità di Bosco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Cena: </a:t>
                      </a: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Comunità di Massenzatica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>
                          <a:latin typeface="Calibri"/>
                          <a:ea typeface="Calibri"/>
                          <a:cs typeface="Times New Roman"/>
                        </a:rPr>
                        <a:t>Cena: </a:t>
                      </a: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Comunità di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>
                          <a:latin typeface="Calibri"/>
                          <a:ea typeface="Calibri"/>
                          <a:cs typeface="Times New Roman"/>
                        </a:rPr>
                        <a:t>Ariano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0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Serata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21 Pomposa  Liturgia Parola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Serata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21 Incontro con Amm.ne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Comunale</a:t>
                      </a:r>
                      <a:r>
                        <a:rPr lang="it-IT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  aperto a tutta  la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Popolazione </a:t>
                      </a: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in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Castello ( o sala della </a:t>
                      </a:r>
                      <a:r>
                        <a:rPr lang="it-IT" sz="1100" dirty="0" err="1" smtClean="0">
                          <a:latin typeface="Calibri"/>
                          <a:ea typeface="Calibri"/>
                          <a:cs typeface="Times New Roman"/>
                        </a:rPr>
                        <a:t>Culrtura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Serata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Ore 21 Incontro con Ass. di Volontariato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 e Sportive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In </a:t>
                      </a:r>
                      <a:r>
                        <a:rPr lang="it-IT" sz="1100" dirty="0" smtClean="0">
                          <a:latin typeface="Calibri"/>
                          <a:ea typeface="Calibri"/>
                          <a:cs typeface="Times New Roman"/>
                        </a:rPr>
                        <a:t>Castello ( o  sala della cultura)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Serata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Incontro con Comunità Capi Scout e Clan in sede scout o Oratorio</a:t>
                      </a: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b="1" dirty="0">
                          <a:latin typeface="Calibri"/>
                          <a:ea typeface="Calibri"/>
                          <a:cs typeface="Times New Roman"/>
                        </a:rPr>
                        <a:t>Serata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100" dirty="0">
                          <a:latin typeface="Calibri"/>
                          <a:ea typeface="Calibri"/>
                          <a:cs typeface="Times New Roman"/>
                        </a:rPr>
                        <a:t>Incontro con Consiglio Pastorale e Consiglio Affari Economici in Oratorio </a:t>
                      </a:r>
                      <a:r>
                        <a:rPr lang="it-IT" sz="1100" dirty="0" err="1">
                          <a:latin typeface="Calibri"/>
                          <a:ea typeface="Calibri"/>
                          <a:cs typeface="Times New Roman"/>
                        </a:rPr>
                        <a:t>Mesola</a:t>
                      </a: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r>
                        <a:rPr lang="it-IT" sz="1100" dirty="0" smtClean="0">
                          <a:latin typeface="Calibri"/>
                          <a:cs typeface="Times New Roman"/>
                        </a:rPr>
                        <a:t>                                      </a:t>
                      </a:r>
                      <a:endParaRPr lang="it-IT" sz="1100" dirty="0">
                        <a:latin typeface="Calibri"/>
                        <a:cs typeface="Times New Roman"/>
                      </a:endParaRPr>
                    </a:p>
                  </a:txBody>
                  <a:tcPr marL="30183" marR="30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571472" y="-142900"/>
            <a:ext cx="75232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Visita Pastorale del Vescovo Giancarlo Perego All’unità Pastorale di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Proposta di Programma  13/18 Ottobre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Quarto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smtClean="0"/>
              <a:t>Il programma è stato accettato dal Vescovo  per cui si è proceduto nella suddivisione delle lettere Invito per ogni paese formante l’unità Pastorale</a:t>
            </a:r>
          </a:p>
          <a:p>
            <a:pPr marL="1399032" lvl="3" indent="-457200"/>
            <a:r>
              <a:rPr lang="it-IT" dirty="0" err="1" smtClean="0"/>
              <a:t>Mesola</a:t>
            </a:r>
            <a:endParaRPr lang="it-IT" dirty="0" smtClean="0"/>
          </a:p>
          <a:p>
            <a:pPr marL="1399032" lvl="3" indent="-457200"/>
            <a:r>
              <a:rPr lang="it-IT" dirty="0" smtClean="0"/>
              <a:t>Bosco </a:t>
            </a:r>
            <a:r>
              <a:rPr lang="it-IT" dirty="0" err="1" smtClean="0"/>
              <a:t>Mesola</a:t>
            </a:r>
            <a:endParaRPr lang="it-IT" dirty="0" smtClean="0"/>
          </a:p>
          <a:p>
            <a:pPr marL="1399032" lvl="3" indent="-457200"/>
            <a:r>
              <a:rPr lang="it-IT" dirty="0" smtClean="0"/>
              <a:t>Monticelli</a:t>
            </a:r>
          </a:p>
          <a:p>
            <a:pPr marL="1399032" lvl="3" indent="-457200"/>
            <a:r>
              <a:rPr lang="it-IT" dirty="0" err="1" smtClean="0"/>
              <a:t>Massenzatica</a:t>
            </a:r>
            <a:r>
              <a:rPr lang="it-IT" dirty="0" smtClean="0"/>
              <a:t> </a:t>
            </a:r>
          </a:p>
          <a:p>
            <a:pPr marL="1399032" lvl="3" indent="-457200"/>
            <a:r>
              <a:rPr lang="it-IT" dirty="0" smtClean="0"/>
              <a:t>Ariano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Mesola</a:t>
            </a:r>
            <a:r>
              <a:rPr lang="it-IT" dirty="0" smtClean="0"/>
              <a:t> inviti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it-IT" b="1" dirty="0" smtClean="0"/>
              <a:t>Invito per  Ass. Volontari </a:t>
            </a:r>
          </a:p>
          <a:p>
            <a:r>
              <a:rPr lang="it-IT" dirty="0" smtClean="0"/>
              <a:t>Pro  loco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Pro loco Delta del Po</a:t>
            </a:r>
          </a:p>
          <a:p>
            <a:r>
              <a:rPr lang="it-IT" dirty="0" smtClean="0"/>
              <a:t>Associazione Castello</a:t>
            </a:r>
          </a:p>
          <a:p>
            <a:r>
              <a:rPr lang="it-IT" dirty="0" smtClean="0"/>
              <a:t>AVIS</a:t>
            </a:r>
          </a:p>
          <a:p>
            <a:r>
              <a:rPr lang="it-IT" dirty="0" smtClean="0"/>
              <a:t>I gatti del Castello</a:t>
            </a:r>
          </a:p>
          <a:p>
            <a:r>
              <a:rPr lang="it-IT" dirty="0" smtClean="0"/>
              <a:t>Associazione Carabinieri</a:t>
            </a:r>
          </a:p>
          <a:p>
            <a:r>
              <a:rPr lang="it-IT" dirty="0" err="1" smtClean="0"/>
              <a:t>Lions</a:t>
            </a:r>
            <a:endParaRPr lang="it-IT" dirty="0" smtClean="0"/>
          </a:p>
          <a:p>
            <a:pPr>
              <a:buNone/>
            </a:pPr>
            <a:r>
              <a:rPr lang="it-IT" b="1" dirty="0" smtClean="0"/>
              <a:t>Invito Ass. Sportive</a:t>
            </a:r>
          </a:p>
          <a:p>
            <a:r>
              <a:rPr lang="it-IT" dirty="0" smtClean="0"/>
              <a:t>FC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Tennis</a:t>
            </a:r>
          </a:p>
          <a:p>
            <a:pPr>
              <a:buNone/>
            </a:pPr>
            <a:r>
              <a:rPr lang="it-IT" b="1" dirty="0" smtClean="0"/>
              <a:t>Invito per  Ass. Culturali</a:t>
            </a:r>
          </a:p>
          <a:p>
            <a:r>
              <a:rPr lang="it-IT" dirty="0" smtClean="0"/>
              <a:t>Banda Musicale</a:t>
            </a:r>
          </a:p>
          <a:p>
            <a:r>
              <a:rPr lang="it-IT" dirty="0" smtClean="0"/>
              <a:t>Gruppo la </a:t>
            </a:r>
            <a:r>
              <a:rPr lang="it-IT" dirty="0" err="1" smtClean="0"/>
              <a:t>Vecia</a:t>
            </a:r>
            <a:r>
              <a:rPr lang="it-IT" dirty="0" smtClean="0"/>
              <a:t> </a:t>
            </a:r>
            <a:r>
              <a:rPr lang="it-IT" dirty="0" err="1" smtClean="0"/>
              <a:t>Mesola</a:t>
            </a:r>
            <a:r>
              <a:rPr lang="it-IT" dirty="0" smtClean="0"/>
              <a:t> </a:t>
            </a:r>
          </a:p>
          <a:p>
            <a:r>
              <a:rPr lang="it-IT" dirty="0" smtClean="0"/>
              <a:t>Gruppo Trattoristi </a:t>
            </a:r>
            <a:r>
              <a:rPr lang="it-IT" dirty="0" err="1" smtClean="0"/>
              <a:t>Mesolani</a:t>
            </a:r>
            <a:endParaRPr lang="it-IT" dirty="0" smtClean="0"/>
          </a:p>
          <a:p>
            <a:pPr>
              <a:buNone/>
            </a:pPr>
            <a:r>
              <a:rPr lang="it-IT" b="1" dirty="0" smtClean="0"/>
              <a:t>Inviti  specifici:</a:t>
            </a:r>
          </a:p>
          <a:p>
            <a:r>
              <a:rPr lang="it-IT" dirty="0" smtClean="0"/>
              <a:t>Sindaco e Consiglio Comunale </a:t>
            </a:r>
          </a:p>
          <a:p>
            <a:r>
              <a:rPr lang="it-IT" dirty="0" smtClean="0"/>
              <a:t>Carabinieri</a:t>
            </a:r>
          </a:p>
          <a:p>
            <a:r>
              <a:rPr lang="it-IT" dirty="0" smtClean="0"/>
              <a:t>Scuola Pubblica</a:t>
            </a:r>
          </a:p>
          <a:p>
            <a:r>
              <a:rPr lang="it-IT" dirty="0" smtClean="0"/>
              <a:t>Comunità Terapeutica  Il timoniere</a:t>
            </a:r>
          </a:p>
          <a:p>
            <a:endParaRPr lang="it-IT" dirty="0" smtClean="0"/>
          </a:p>
          <a:p>
            <a:r>
              <a:rPr lang="it-IT" dirty="0" smtClean="0"/>
              <a:t>Totale 16</a:t>
            </a:r>
          </a:p>
          <a:p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Bosco </a:t>
            </a:r>
            <a:r>
              <a:rPr lang="it-IT" dirty="0" err="1" smtClean="0"/>
              <a:t>Mesola</a:t>
            </a:r>
            <a:r>
              <a:rPr lang="it-IT" dirty="0" smtClean="0"/>
              <a:t> Inviti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it-IT" b="1" dirty="0" smtClean="0"/>
              <a:t>Invito </a:t>
            </a:r>
            <a:r>
              <a:rPr lang="it-IT" b="1" dirty="0" err="1" smtClean="0"/>
              <a:t>ass</a:t>
            </a:r>
            <a:r>
              <a:rPr lang="it-IT" b="1" dirty="0" smtClean="0"/>
              <a:t>. Volontariato :</a:t>
            </a:r>
          </a:p>
          <a:p>
            <a:r>
              <a:rPr lang="it-IT" dirty="0" smtClean="0"/>
              <a:t>Volontari Bosco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Bosco C’è</a:t>
            </a:r>
          </a:p>
          <a:p>
            <a:pPr>
              <a:buNone/>
            </a:pPr>
            <a:r>
              <a:rPr lang="it-IT" b="1" dirty="0" smtClean="0"/>
              <a:t>Invito Ass. Sportive:</a:t>
            </a:r>
            <a:endParaRPr lang="it-IT" dirty="0" smtClean="0"/>
          </a:p>
          <a:p>
            <a:r>
              <a:rPr lang="it-IT" dirty="0" smtClean="0"/>
              <a:t>Atletico Delta </a:t>
            </a:r>
          </a:p>
          <a:p>
            <a:r>
              <a:rPr lang="it-IT" dirty="0" smtClean="0"/>
              <a:t>Judo </a:t>
            </a:r>
          </a:p>
          <a:p>
            <a:r>
              <a:rPr lang="it-IT" dirty="0" smtClean="0"/>
              <a:t>Corsi ginnastica </a:t>
            </a:r>
          </a:p>
          <a:p>
            <a:endParaRPr lang="it-IT" dirty="0" smtClean="0"/>
          </a:p>
          <a:p>
            <a:pPr>
              <a:buNone/>
            </a:pPr>
            <a:r>
              <a:rPr lang="it-IT" b="1" dirty="0" smtClean="0"/>
              <a:t>Invito Ass. Culturali</a:t>
            </a:r>
          </a:p>
          <a:p>
            <a:r>
              <a:rPr lang="it-IT" dirty="0" smtClean="0"/>
              <a:t>Gruppo artistico culturale Bosco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Gruppo Mappe di Comunità Bosco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Compagnia Dialettale </a:t>
            </a:r>
            <a:r>
              <a:rPr lang="it-IT" dirty="0" err="1" smtClean="0"/>
              <a:t>Strapaes</a:t>
            </a:r>
            <a:endParaRPr lang="it-IT" dirty="0" smtClean="0"/>
          </a:p>
          <a:p>
            <a:r>
              <a:rPr lang="it-IT" dirty="0" smtClean="0"/>
              <a:t>Compagnia teatrale </a:t>
            </a:r>
            <a:r>
              <a:rPr lang="it-IT" dirty="0" err="1" smtClean="0"/>
              <a:t>teatriband</a:t>
            </a:r>
            <a:endParaRPr lang="it-IT" dirty="0" smtClean="0"/>
          </a:p>
          <a:p>
            <a:r>
              <a:rPr lang="it-IT" dirty="0" smtClean="0"/>
              <a:t>Gruppo La </a:t>
            </a:r>
            <a:r>
              <a:rPr lang="it-IT" dirty="0" err="1" smtClean="0"/>
              <a:t>Vecia</a:t>
            </a:r>
            <a:r>
              <a:rPr lang="it-IT" dirty="0" smtClean="0"/>
              <a:t> di </a:t>
            </a:r>
            <a:r>
              <a:rPr lang="it-IT" dirty="0" err="1" smtClean="0"/>
              <a:t>Albaraz</a:t>
            </a:r>
            <a:endParaRPr lang="it-IT" dirty="0" smtClean="0"/>
          </a:p>
          <a:p>
            <a:pPr>
              <a:buNone/>
            </a:pPr>
            <a:r>
              <a:rPr lang="it-IT" b="1" dirty="0" smtClean="0"/>
              <a:t>Inviti specifici</a:t>
            </a:r>
          </a:p>
          <a:p>
            <a:r>
              <a:rPr lang="it-IT" dirty="0" smtClean="0"/>
              <a:t>Casa </a:t>
            </a:r>
            <a:r>
              <a:rPr lang="it-IT" dirty="0" err="1" smtClean="0"/>
              <a:t>Mesola</a:t>
            </a:r>
            <a:endParaRPr lang="it-IT" dirty="0" smtClean="0"/>
          </a:p>
          <a:p>
            <a:r>
              <a:rPr lang="it-IT" dirty="0" smtClean="0"/>
              <a:t>Più Felici</a:t>
            </a:r>
          </a:p>
          <a:p>
            <a:r>
              <a:rPr lang="it-IT" dirty="0" smtClean="0"/>
              <a:t>Casa Alloggio</a:t>
            </a:r>
          </a:p>
          <a:p>
            <a:r>
              <a:rPr lang="it-IT" dirty="0" smtClean="0"/>
              <a:t>Case Famiglia</a:t>
            </a:r>
          </a:p>
          <a:p>
            <a:r>
              <a:rPr lang="it-IT" dirty="0" smtClean="0"/>
              <a:t>Associazione Scuola Materna</a:t>
            </a:r>
          </a:p>
          <a:p>
            <a:endParaRPr lang="it-IT" dirty="0" smtClean="0"/>
          </a:p>
          <a:p>
            <a:r>
              <a:rPr lang="it-IT" dirty="0" smtClean="0"/>
              <a:t>Totale 15</a:t>
            </a:r>
          </a:p>
          <a:p>
            <a:pPr>
              <a:buNone/>
            </a:pPr>
            <a:endParaRPr lang="it-IT" dirty="0" smtClean="0"/>
          </a:p>
          <a:p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Monticelli Inviti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t-IT" dirty="0" smtClean="0"/>
              <a:t>Inviti Ass. Volontariato</a:t>
            </a:r>
          </a:p>
          <a:p>
            <a:r>
              <a:rPr lang="it-IT" dirty="0" smtClean="0"/>
              <a:t>Comitato festeggiamenti fiera</a:t>
            </a:r>
          </a:p>
          <a:p>
            <a:pPr>
              <a:buNone/>
            </a:pPr>
            <a:r>
              <a:rPr lang="it-IT" dirty="0" smtClean="0"/>
              <a:t>Invito Ass. Sportive</a:t>
            </a:r>
          </a:p>
          <a:p>
            <a:r>
              <a:rPr lang="it-IT" dirty="0" err="1" smtClean="0"/>
              <a:t>Asd</a:t>
            </a:r>
            <a:r>
              <a:rPr lang="it-IT" dirty="0" smtClean="0"/>
              <a:t> Monticelli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dirty="0" smtClean="0"/>
              <a:t>Inviti </a:t>
            </a:r>
            <a:r>
              <a:rPr lang="it-IT" dirty="0" err="1" smtClean="0"/>
              <a:t>ass</a:t>
            </a:r>
            <a:r>
              <a:rPr lang="it-IT" dirty="0" smtClean="0"/>
              <a:t>. Culturali:</a:t>
            </a:r>
          </a:p>
          <a:p>
            <a:r>
              <a:rPr lang="it-IT" dirty="0" smtClean="0"/>
              <a:t>Gruppo La </a:t>
            </a:r>
            <a:r>
              <a:rPr lang="it-IT" dirty="0" err="1" smtClean="0"/>
              <a:t>Vecia</a:t>
            </a:r>
            <a:r>
              <a:rPr lang="it-IT" dirty="0" smtClean="0"/>
              <a:t> </a:t>
            </a:r>
          </a:p>
          <a:p>
            <a:pPr>
              <a:buNone/>
            </a:pPr>
            <a:r>
              <a:rPr lang="it-IT" dirty="0" smtClean="0"/>
              <a:t>Inviti Specifici</a:t>
            </a:r>
          </a:p>
          <a:p>
            <a:r>
              <a:rPr lang="it-IT" dirty="0" smtClean="0"/>
              <a:t>Ass. Scuola Materna</a:t>
            </a:r>
          </a:p>
          <a:p>
            <a:endParaRPr lang="it-IT" dirty="0" smtClean="0"/>
          </a:p>
          <a:p>
            <a:r>
              <a:rPr lang="it-IT" dirty="0" smtClean="0"/>
              <a:t>Totale  4 </a:t>
            </a:r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Massenzatica</a:t>
            </a:r>
            <a:r>
              <a:rPr lang="it-IT" dirty="0" smtClean="0"/>
              <a:t> Inviti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</a:t>
            </a:r>
            <a:r>
              <a:rPr lang="it-IT" b="1" dirty="0" smtClean="0"/>
              <a:t>nviti specifici</a:t>
            </a:r>
          </a:p>
          <a:p>
            <a:r>
              <a:rPr lang="it-IT" dirty="0" smtClean="0"/>
              <a:t>Casa Famiglia</a:t>
            </a:r>
          </a:p>
          <a:p>
            <a:r>
              <a:rPr lang="it-IT" dirty="0" smtClean="0"/>
              <a:t>CUM</a:t>
            </a:r>
          </a:p>
          <a:p>
            <a:endParaRPr lang="it-IT" dirty="0" smtClean="0"/>
          </a:p>
          <a:p>
            <a:r>
              <a:rPr lang="it-IT" dirty="0" smtClean="0"/>
              <a:t>Totale 2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Ariano Inviti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dirty="0" smtClean="0"/>
              <a:t>Inviti Ass. Volontariato</a:t>
            </a:r>
          </a:p>
          <a:p>
            <a:r>
              <a:rPr lang="it-IT" dirty="0" smtClean="0"/>
              <a:t>Pro Loco</a:t>
            </a:r>
          </a:p>
          <a:p>
            <a:pPr>
              <a:buNone/>
            </a:pPr>
            <a:r>
              <a:rPr lang="it-IT" dirty="0" smtClean="0"/>
              <a:t>Inviti </a:t>
            </a:r>
            <a:r>
              <a:rPr lang="it-IT" dirty="0" err="1" smtClean="0"/>
              <a:t>ass</a:t>
            </a:r>
            <a:r>
              <a:rPr lang="it-IT" dirty="0" smtClean="0"/>
              <a:t>. Culturali</a:t>
            </a:r>
          </a:p>
          <a:p>
            <a:r>
              <a:rPr lang="it-IT" dirty="0" smtClean="0"/>
              <a:t>Palio di Ariano</a:t>
            </a:r>
          </a:p>
          <a:p>
            <a:endParaRPr lang="it-IT" dirty="0" smtClean="0"/>
          </a:p>
          <a:p>
            <a:r>
              <a:rPr lang="it-IT" dirty="0" smtClean="0"/>
              <a:t>Totale 2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Totali per inviti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Ass. Volontariato 16 e Ass. sportive 6 = 22</a:t>
            </a:r>
          </a:p>
          <a:p>
            <a:r>
              <a:rPr lang="it-IT" dirty="0" smtClean="0"/>
              <a:t>Ass. culturali  10</a:t>
            </a:r>
          </a:p>
          <a:p>
            <a:r>
              <a:rPr lang="it-IT" dirty="0" smtClean="0"/>
              <a:t>Inviti specifici  12</a:t>
            </a:r>
          </a:p>
          <a:p>
            <a:r>
              <a:rPr lang="it-IT" dirty="0" smtClean="0"/>
              <a:t>Inviti Ecclesiali  5  da moltiplicare per ogni gruppo</a:t>
            </a:r>
          </a:p>
          <a:p>
            <a:r>
              <a:rPr lang="it-IT" dirty="0" smtClean="0"/>
              <a:t>Totale complessivo 47</a:t>
            </a:r>
          </a:p>
          <a:p>
            <a:endParaRPr lang="it-IT" dirty="0" smtClean="0"/>
          </a:p>
          <a:p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Quinto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smtClean="0"/>
              <a:t>Verifica delle risposte alle lettere invito  e  proposte  per coordinatori o moderatori degli incontri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Sesto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800" dirty="0" smtClean="0"/>
              <a:t>Proposta   lettere  di programmazione incontro  e suddivisione  per le varie realtà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Organizzazione 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Lettera  </a:t>
            </a:r>
            <a:r>
              <a:rPr lang="it-IT" dirty="0" smtClean="0"/>
              <a:t>di  conferma dell’incontro con data e orario, sede dell’incontro e </a:t>
            </a:r>
            <a:r>
              <a:rPr lang="it-IT" dirty="0" smtClean="0"/>
              <a:t>programma per </a:t>
            </a:r>
            <a:r>
              <a:rPr lang="it-IT" dirty="0" smtClean="0"/>
              <a:t>la serata delle Associazioni di Volontariato e sportive  e per l’incontro mattinale  con le associazioni </a:t>
            </a:r>
            <a:r>
              <a:rPr lang="it-IT" dirty="0" smtClean="0"/>
              <a:t>culturali :</a:t>
            </a:r>
            <a:endParaRPr lang="it-IT" dirty="0" smtClean="0"/>
          </a:p>
          <a:p>
            <a:endParaRPr lang="it-IT" dirty="0" smtClean="0"/>
          </a:p>
          <a:p>
            <a:pPr lvl="1"/>
            <a:r>
              <a:rPr lang="it-IT" dirty="0" smtClean="0"/>
              <a:t>Ogni gruppo si presenta</a:t>
            </a:r>
          </a:p>
          <a:p>
            <a:pPr lvl="2"/>
            <a:r>
              <a:rPr lang="it-IT" dirty="0" smtClean="0"/>
              <a:t> con il proprio nome,</a:t>
            </a:r>
          </a:p>
          <a:p>
            <a:pPr lvl="2"/>
            <a:r>
              <a:rPr lang="it-IT" dirty="0" smtClean="0"/>
              <a:t> quando è nato il gruppo,</a:t>
            </a:r>
          </a:p>
          <a:p>
            <a:pPr lvl="2"/>
            <a:r>
              <a:rPr lang="it-IT" dirty="0" smtClean="0"/>
              <a:t> di quanti associati è composto, </a:t>
            </a:r>
          </a:p>
          <a:p>
            <a:pPr lvl="2"/>
            <a:r>
              <a:rPr lang="it-IT" dirty="0" smtClean="0"/>
              <a:t>le finalità del gruppo, </a:t>
            </a:r>
          </a:p>
          <a:p>
            <a:pPr lvl="2"/>
            <a:r>
              <a:rPr lang="it-IT" dirty="0" smtClean="0"/>
              <a:t>eventuali domande da porre al Vescovo.</a:t>
            </a:r>
          </a:p>
          <a:p>
            <a:pPr lvl="2"/>
            <a:endParaRPr lang="it-IT" dirty="0" smtClean="0"/>
          </a:p>
          <a:p>
            <a:r>
              <a:rPr lang="it-IT" dirty="0" smtClean="0"/>
              <a:t>Per gli incontri specifici Don Mauro telefonicamente  confermerà l’incontro  e  il programma .</a:t>
            </a:r>
          </a:p>
          <a:p>
            <a:pPr lvl="1">
              <a:buNone/>
            </a:pPr>
            <a:endParaRPr lang="it-IT" dirty="0" smtClean="0"/>
          </a:p>
          <a:p>
            <a:pPr>
              <a:buNone/>
            </a:pPr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0" y="214290"/>
            <a:ext cx="9001125" cy="678658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400" dirty="0" smtClean="0"/>
              <a:t>                                           A tutte le Associazioni di Volontariato e Sportive  del Comune di </a:t>
            </a:r>
            <a:r>
              <a:rPr lang="it-IT" sz="1400" dirty="0" err="1" smtClean="0"/>
              <a:t>Mesola</a:t>
            </a:r>
            <a:endParaRPr lang="it-IT" sz="1400" dirty="0" smtClean="0"/>
          </a:p>
          <a:p>
            <a:r>
              <a:rPr lang="it-IT" sz="1400" dirty="0" smtClean="0"/>
              <a:t> </a:t>
            </a:r>
            <a:r>
              <a:rPr lang="it-IT" sz="1400" b="1" dirty="0" smtClean="0"/>
              <a:t>Gentile Presidente / Gentile Responsabile,</a:t>
            </a:r>
            <a:endParaRPr lang="it-IT" sz="1400" dirty="0" smtClean="0"/>
          </a:p>
          <a:p>
            <a:r>
              <a:rPr lang="it-IT" sz="1400" dirty="0" smtClean="0"/>
              <a:t> le confermiamo che il Vescovo di </a:t>
            </a:r>
            <a:r>
              <a:rPr lang="it-IT" sz="1400" dirty="0" err="1" smtClean="0"/>
              <a:t>Ferrara-Comacchio</a:t>
            </a:r>
            <a:r>
              <a:rPr lang="it-IT" sz="1400" dirty="0" smtClean="0"/>
              <a:t>, S.E. Mons. Gian Carlo Perego, sarà presente nelle Parrocchie dell’ Unità Pastorale del territorio di </a:t>
            </a:r>
            <a:r>
              <a:rPr lang="it-IT" sz="1400" dirty="0" err="1" smtClean="0"/>
              <a:t>Mesola</a:t>
            </a:r>
            <a:r>
              <a:rPr lang="it-IT" sz="1400" dirty="0" smtClean="0"/>
              <a:t> in occasione della Visita Pastorale, prevista nel periodo dal 13 al 18 ottobre 2026 e sarà  un tempo di ascolto, conoscenza e condivisione della vita delle persone e delle realtà che operano quotidianamente sul territorio.</a:t>
            </a:r>
          </a:p>
          <a:p>
            <a:r>
              <a:rPr lang="it-IT" sz="1400" dirty="0" smtClean="0"/>
              <a:t>Confermiamo che l’incontro si terrà :</a:t>
            </a:r>
          </a:p>
          <a:p>
            <a:pPr lvl="0"/>
            <a:r>
              <a:rPr lang="it-IT" sz="1400" dirty="0" smtClean="0"/>
              <a:t>GIOVEDI 15 OTTOBRE 2026 ALLE ORE 21</a:t>
            </a:r>
          </a:p>
          <a:p>
            <a:pPr lvl="0"/>
            <a:r>
              <a:rPr lang="it-IT" sz="1400" dirty="0" smtClean="0"/>
              <a:t> PRESSO LA SALA DEL CASTELLO O ( se non agibile)SALA DELLA CULTURA PRESSO LA BIBLIOTECA </a:t>
            </a:r>
            <a:r>
              <a:rPr lang="it-IT" sz="1400" dirty="0" err="1" smtClean="0"/>
              <a:t>DI</a:t>
            </a:r>
            <a:r>
              <a:rPr lang="it-IT" sz="1400" dirty="0" smtClean="0"/>
              <a:t> MESOLA</a:t>
            </a:r>
          </a:p>
          <a:p>
            <a:r>
              <a:rPr lang="it-IT" sz="1400" dirty="0" smtClean="0"/>
              <a:t>L’incontro si svolgerà in questo modo:</a:t>
            </a:r>
          </a:p>
          <a:p>
            <a:pPr lvl="0"/>
            <a:r>
              <a:rPr lang="it-IT" sz="1400" dirty="0" smtClean="0"/>
              <a:t>Il moderatore chiamerà i gruppi una alla volta e ogni gruppo  nel tempo di 3/5 minuti potrà:</a:t>
            </a:r>
          </a:p>
          <a:p>
            <a:pPr lvl="1"/>
            <a:r>
              <a:rPr lang="it-IT" sz="1400" dirty="0" smtClean="0"/>
              <a:t>Presentare il proprio nome</a:t>
            </a:r>
          </a:p>
          <a:p>
            <a:pPr lvl="1"/>
            <a:r>
              <a:rPr lang="it-IT" sz="1400" dirty="0" smtClean="0"/>
              <a:t>Indicare quando è nato il gruppo</a:t>
            </a:r>
          </a:p>
          <a:p>
            <a:pPr lvl="1"/>
            <a:r>
              <a:rPr lang="it-IT" sz="1400" dirty="0" smtClean="0"/>
              <a:t>Di quanti associati è composto</a:t>
            </a:r>
          </a:p>
          <a:p>
            <a:pPr lvl="1"/>
            <a:r>
              <a:rPr lang="it-IT" sz="1400" dirty="0" smtClean="0"/>
              <a:t>Le finalità del gruppo</a:t>
            </a:r>
          </a:p>
          <a:p>
            <a:pPr lvl="1"/>
            <a:r>
              <a:rPr lang="it-IT" sz="1400" dirty="0" smtClean="0"/>
              <a:t>Eventuale domanda da porre al Vescovo </a:t>
            </a:r>
          </a:p>
          <a:p>
            <a:pPr lvl="0"/>
            <a:r>
              <a:rPr lang="it-IT" sz="1400" dirty="0" smtClean="0"/>
              <a:t>Quando tutti i gruppi si saranno presentati il Vescovo parlerà all’assemblea.</a:t>
            </a:r>
          </a:p>
          <a:p>
            <a:pPr lvl="0"/>
            <a:r>
              <a:rPr lang="it-IT" sz="1400" dirty="0" smtClean="0"/>
              <a:t>Prima della conclusione vi sarà lo spazio per eventuali  ulteriori domande</a:t>
            </a:r>
          </a:p>
          <a:p>
            <a:r>
              <a:rPr lang="it-IT" sz="1400" dirty="0" smtClean="0"/>
              <a:t> Il Vescovo desidera riservare una particolare attenzione al mondo del volontariato, riconoscendone il valore umano, sociale ed educativo.</a:t>
            </a:r>
          </a:p>
          <a:p>
            <a:r>
              <a:rPr lang="it-IT" sz="1400" dirty="0" smtClean="0"/>
              <a:t> Le associazioni di volontariato rappresentano infatti una risorsa fondamentale per il territorio, esprimendo concretamente valori quali la disponibilità, il servizio, l’attenzione ai più poveri e fragili, la promozione dell’integrazione e la capacità di affrontare insieme i bisogni, nella logica della collaborazione e del rispetto di ogni persona.</a:t>
            </a:r>
          </a:p>
          <a:p>
            <a:r>
              <a:rPr lang="it-IT" sz="1400" dirty="0" smtClean="0"/>
              <a:t>Nel </a:t>
            </a:r>
            <a:r>
              <a:rPr lang="it-IT" sz="1400" dirty="0" err="1" smtClean="0"/>
              <a:t>ringraziarVi</a:t>
            </a:r>
            <a:r>
              <a:rPr lang="it-IT" sz="1400" dirty="0" smtClean="0"/>
              <a:t>  per aver accettato di partecipare a questo incontro Vi saluto cordialmente.</a:t>
            </a:r>
          </a:p>
          <a:p>
            <a:r>
              <a:rPr lang="it-IT" sz="1400" dirty="0" smtClean="0"/>
              <a:t> </a:t>
            </a:r>
            <a:r>
              <a:rPr lang="it-IT" sz="1400" dirty="0" err="1" smtClean="0"/>
              <a:t>Mesola</a:t>
            </a:r>
            <a:r>
              <a:rPr lang="it-IT" sz="1400" dirty="0" smtClean="0"/>
              <a:t>, 7 Settembre  2026                                                                            </a:t>
            </a:r>
            <a:r>
              <a:rPr lang="it-IT" sz="1400" b="1" dirty="0" smtClean="0"/>
              <a:t> Don Mauro </a:t>
            </a:r>
            <a:r>
              <a:rPr lang="it-IT" sz="1400" b="1" dirty="0" err="1" smtClean="0"/>
              <a:t>Ansaloni</a:t>
            </a:r>
            <a:endParaRPr lang="it-IT" sz="1400" dirty="0" smtClean="0"/>
          </a:p>
          <a:p>
            <a:r>
              <a:rPr lang="it-IT" sz="1400" dirty="0" smtClean="0"/>
              <a:t>                       </a:t>
            </a:r>
          </a:p>
          <a:p>
            <a:endParaRPr lang="it-IT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3"/>
          <p:cNvSpPr>
            <a:spLocks noGrp="1"/>
          </p:cNvSpPr>
          <p:nvPr>
            <p:ph idx="4294967295"/>
          </p:nvPr>
        </p:nvSpPr>
        <p:spPr>
          <a:xfrm>
            <a:off x="0" y="214290"/>
            <a:ext cx="8929718" cy="6429419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it-IT" sz="2800" dirty="0" smtClean="0"/>
              <a:t>                                      A tutte le Associazioni Culturali del Comune di </a:t>
            </a:r>
            <a:r>
              <a:rPr lang="it-IT" sz="2800" dirty="0" err="1" smtClean="0"/>
              <a:t>Mesola</a:t>
            </a:r>
            <a:endParaRPr lang="it-IT" sz="2800" dirty="0" smtClean="0"/>
          </a:p>
          <a:p>
            <a:r>
              <a:rPr lang="it-IT" sz="2800" dirty="0" smtClean="0"/>
              <a:t> </a:t>
            </a:r>
            <a:r>
              <a:rPr lang="it-IT" sz="2800" b="1" dirty="0" smtClean="0"/>
              <a:t>Gentile Presidente / Gentile Responsabile,</a:t>
            </a:r>
            <a:endParaRPr lang="it-IT" sz="2800" dirty="0" smtClean="0"/>
          </a:p>
          <a:p>
            <a:r>
              <a:rPr lang="it-IT" sz="2800" dirty="0" smtClean="0"/>
              <a:t> le confermiamo che il Vescovo di </a:t>
            </a:r>
            <a:r>
              <a:rPr lang="it-IT" sz="2800" dirty="0" err="1" smtClean="0"/>
              <a:t>Ferrara-Comacchio</a:t>
            </a:r>
            <a:r>
              <a:rPr lang="it-IT" sz="2800" dirty="0" smtClean="0"/>
              <a:t>, S.E. Mons. Gian Carlo Perego, sarà presente nelle Parrocchie dell’ Unità Pastorale del territorio di </a:t>
            </a:r>
            <a:r>
              <a:rPr lang="it-IT" sz="2800" dirty="0" err="1" smtClean="0"/>
              <a:t>Mesola</a:t>
            </a:r>
            <a:r>
              <a:rPr lang="it-IT" sz="2800" dirty="0" smtClean="0"/>
              <a:t> in occasione della Visita Pastorale, prevista nel periodo dal 13 al 18 ottobre 2026 e sarà  un tempo di ascolto, conoscenza e condivisione della vita delle persone e delle realtà che operano quotidianamente sul territorio.</a:t>
            </a:r>
          </a:p>
          <a:p>
            <a:r>
              <a:rPr lang="it-IT" sz="2800" dirty="0" smtClean="0"/>
              <a:t>Confermiamo che l’incontro si terrà :</a:t>
            </a:r>
          </a:p>
          <a:p>
            <a:pPr lvl="0"/>
            <a:r>
              <a:rPr lang="it-IT" sz="2800" dirty="0" smtClean="0">
                <a:solidFill>
                  <a:schemeClr val="bg1"/>
                </a:solidFill>
              </a:rPr>
              <a:t>SABATO 17 OTTOBRE 2026 ALLE ORE 10</a:t>
            </a:r>
          </a:p>
          <a:p>
            <a:pPr lvl="0"/>
            <a:r>
              <a:rPr lang="it-IT" sz="2800" dirty="0" smtClean="0">
                <a:solidFill>
                  <a:schemeClr val="bg1"/>
                </a:solidFill>
              </a:rPr>
              <a:t> PRESSO IL TEATRO </a:t>
            </a:r>
            <a:r>
              <a:rPr lang="it-IT" sz="2800" dirty="0" err="1" smtClean="0">
                <a:solidFill>
                  <a:schemeClr val="bg1"/>
                </a:solidFill>
              </a:rPr>
              <a:t>DI</a:t>
            </a:r>
            <a:r>
              <a:rPr lang="it-IT" sz="2800" dirty="0" smtClean="0">
                <a:solidFill>
                  <a:schemeClr val="bg1"/>
                </a:solidFill>
              </a:rPr>
              <a:t> BOSCO MESOLA</a:t>
            </a:r>
          </a:p>
          <a:p>
            <a:r>
              <a:rPr lang="it-IT" sz="2800" dirty="0" smtClean="0"/>
              <a:t>L’incontro si svolgerà in questo modo:</a:t>
            </a:r>
          </a:p>
          <a:p>
            <a:pPr lvl="0"/>
            <a:r>
              <a:rPr lang="it-IT" sz="2800" dirty="0" smtClean="0"/>
              <a:t>Il moderatore chiamerà i gruppi una alla volta e ogni gruppo  nel tempo di 3/5 minuti potrà:</a:t>
            </a:r>
          </a:p>
          <a:p>
            <a:pPr lvl="1"/>
            <a:r>
              <a:rPr lang="it-IT" dirty="0" smtClean="0"/>
              <a:t>Presentare il proprio nome</a:t>
            </a:r>
          </a:p>
          <a:p>
            <a:pPr lvl="1"/>
            <a:r>
              <a:rPr lang="it-IT" dirty="0" smtClean="0"/>
              <a:t>Indicare quando è nato il gruppo</a:t>
            </a:r>
          </a:p>
          <a:p>
            <a:pPr lvl="1"/>
            <a:r>
              <a:rPr lang="it-IT" dirty="0" smtClean="0"/>
              <a:t>Di quanti associati è composto</a:t>
            </a:r>
          </a:p>
          <a:p>
            <a:pPr lvl="1"/>
            <a:r>
              <a:rPr lang="it-IT" dirty="0" smtClean="0"/>
              <a:t>Le finalità del gruppo</a:t>
            </a:r>
          </a:p>
          <a:p>
            <a:pPr lvl="1"/>
            <a:r>
              <a:rPr lang="it-IT" dirty="0" smtClean="0"/>
              <a:t>Eventuale domanda da porre al Vescovo</a:t>
            </a:r>
          </a:p>
          <a:p>
            <a:pPr lvl="0"/>
            <a:r>
              <a:rPr lang="it-IT" sz="2800" dirty="0" smtClean="0"/>
              <a:t>Quando tutti i gruppi si saranno presentati il Vescovo parlerà all’assemblea.</a:t>
            </a:r>
          </a:p>
          <a:p>
            <a:pPr lvl="0"/>
            <a:r>
              <a:rPr lang="it-IT" sz="2800" dirty="0" smtClean="0"/>
              <a:t>Prima della conclusione vi sarà lo spazio per eventuali  ulteriori domande</a:t>
            </a:r>
          </a:p>
          <a:p>
            <a:r>
              <a:rPr lang="it-IT" sz="2800" dirty="0" smtClean="0">
                <a:solidFill>
                  <a:schemeClr val="bg1"/>
                </a:solidFill>
              </a:rPr>
              <a:t> Il Vescovo desidera riservare una particolare attenzione al mondo del volontariato, riconoscendone il valore umano, sociale ed educativo.</a:t>
            </a:r>
          </a:p>
          <a:p>
            <a:r>
              <a:rPr lang="it-IT" sz="2800" dirty="0" smtClean="0">
                <a:solidFill>
                  <a:schemeClr val="bg1"/>
                </a:solidFill>
              </a:rPr>
              <a:t> Le associazioni di volontariato Culturale rappresentano infatti una risorsa fondamentale per il territorio, esprimendo concretamente valori sociali quali l’ inclusione e l’integrazione, la partecipazione e la cittadinanza attiva, la valorizzazione del patrimonio culturale delle tradizioni, e la libertà di espressione, la capacità di affrontare insieme i bisogni, nella logica della collaborazione e del rispetto di ogni persona.</a:t>
            </a:r>
          </a:p>
          <a:p>
            <a:r>
              <a:rPr lang="it-IT" sz="2800" dirty="0" smtClean="0"/>
              <a:t>Nel </a:t>
            </a:r>
            <a:r>
              <a:rPr lang="it-IT" sz="2800" dirty="0" err="1" smtClean="0"/>
              <a:t>ringraziarVi</a:t>
            </a:r>
            <a:r>
              <a:rPr lang="it-IT" sz="2800" dirty="0" smtClean="0"/>
              <a:t>  per aver accettato di partecipare a questo incontro Vi saluto cordialmente.</a:t>
            </a:r>
          </a:p>
          <a:p>
            <a:r>
              <a:rPr lang="it-IT" sz="2800" dirty="0" smtClean="0"/>
              <a:t> </a:t>
            </a:r>
            <a:r>
              <a:rPr lang="it-IT" sz="2800" dirty="0" err="1" smtClean="0"/>
              <a:t>Mesola</a:t>
            </a:r>
            <a:r>
              <a:rPr lang="it-IT" sz="2800" dirty="0" smtClean="0"/>
              <a:t>, 7 Settembre  2026</a:t>
            </a:r>
          </a:p>
          <a:p>
            <a:r>
              <a:rPr lang="it-IT" sz="2800" dirty="0" smtClean="0"/>
              <a:t>                                                                                                   </a:t>
            </a:r>
            <a:r>
              <a:rPr lang="it-IT" sz="2800" b="1" dirty="0" smtClean="0"/>
              <a:t>  Don Mauro </a:t>
            </a:r>
            <a:r>
              <a:rPr lang="it-IT" sz="2800" b="1" dirty="0" err="1" smtClean="0"/>
              <a:t>Ansaloni</a:t>
            </a:r>
            <a:endParaRPr lang="it-IT" sz="2800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Distribuzione delle lettere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Ogni paese dell’unità pastorale riceve le lettere per la conferma </a:t>
            </a:r>
            <a:r>
              <a:rPr lang="it-IT" dirty="0" smtClean="0"/>
              <a:t> </a:t>
            </a:r>
            <a:r>
              <a:rPr lang="it-IT" dirty="0" smtClean="0"/>
              <a:t>e l’</a:t>
            </a:r>
            <a:r>
              <a:rPr lang="it-IT" dirty="0" err="1" smtClean="0"/>
              <a:t>oganizzazione</a:t>
            </a:r>
            <a:r>
              <a:rPr lang="it-IT" dirty="0" smtClean="0"/>
              <a:t> dell’incontro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Settimo Incontro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sz="2800" dirty="0" smtClean="0"/>
              <a:t>Verifica e messa a punto dei vari incontri e appuntamenti   del programma</a:t>
            </a:r>
            <a:endParaRPr lang="it-IT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Equinozi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5657</TotalTime>
  <Words>1320</Words>
  <Application>Microsoft Office PowerPoint</Application>
  <PresentationFormat>Presentazione su schermo (4:3)</PresentationFormat>
  <Paragraphs>331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26" baseType="lpstr">
      <vt:lpstr>Equinozio</vt:lpstr>
      <vt:lpstr>Percorso preparatorio della visita Pastorale compiuto dal Consiglio Pastorale</vt:lpstr>
      <vt:lpstr>Primo incontro</vt:lpstr>
      <vt:lpstr>Secondo Incontro</vt:lpstr>
      <vt:lpstr>Gruppi Ecclesiali</vt:lpstr>
      <vt:lpstr>Associazioni di Volontariato </vt:lpstr>
      <vt:lpstr>Associazioni Sportive</vt:lpstr>
      <vt:lpstr>Ass. Culturali</vt:lpstr>
      <vt:lpstr>Realtà con  incontri specifici</vt:lpstr>
      <vt:lpstr>Totali</vt:lpstr>
      <vt:lpstr>Terzo Incontro</vt:lpstr>
      <vt:lpstr>Diapositiva 11</vt:lpstr>
      <vt:lpstr>Quarto Incontro</vt:lpstr>
      <vt:lpstr>Mesola inviti</vt:lpstr>
      <vt:lpstr>Bosco Mesola Inviti</vt:lpstr>
      <vt:lpstr>Monticelli Inviti</vt:lpstr>
      <vt:lpstr>Massenzatica Inviti</vt:lpstr>
      <vt:lpstr>Ariano Inviti</vt:lpstr>
      <vt:lpstr>Totali per inviti</vt:lpstr>
      <vt:lpstr>Quinto Incontro</vt:lpstr>
      <vt:lpstr>Sesto Incontro</vt:lpstr>
      <vt:lpstr>Organizzazione  incontro</vt:lpstr>
      <vt:lpstr>Diapositiva 22</vt:lpstr>
      <vt:lpstr>Diapositiva 23</vt:lpstr>
      <vt:lpstr>Distribuzione delle lettere</vt:lpstr>
      <vt:lpstr>Settimo Incontro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Visita pastorale: il Vescovo incontra…</dc:title>
  <dc:creator>Dario</dc:creator>
  <cp:lastModifiedBy>Dario</cp:lastModifiedBy>
  <cp:revision>24</cp:revision>
  <dcterms:created xsi:type="dcterms:W3CDTF">2026-04-10T16:25:42Z</dcterms:created>
  <dcterms:modified xsi:type="dcterms:W3CDTF">2026-09-07T14:41:59Z</dcterms:modified>
</cp:coreProperties>
</file>